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86" r:id="rId4"/>
    <p:sldId id="258" r:id="rId5"/>
    <p:sldId id="259" r:id="rId6"/>
    <p:sldId id="266" r:id="rId7"/>
    <p:sldId id="260" r:id="rId8"/>
    <p:sldId id="261" r:id="rId9"/>
    <p:sldId id="267" r:id="rId10"/>
    <p:sldId id="262" r:id="rId11"/>
    <p:sldId id="26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5" r:id="rId22"/>
    <p:sldId id="278" r:id="rId23"/>
    <p:sldId id="318" r:id="rId24"/>
    <p:sldId id="280" r:id="rId25"/>
    <p:sldId id="279" r:id="rId26"/>
    <p:sldId id="281" r:id="rId27"/>
    <p:sldId id="282" r:id="rId28"/>
    <p:sldId id="319" r:id="rId29"/>
    <p:sldId id="283" r:id="rId30"/>
    <p:sldId id="322" r:id="rId31"/>
    <p:sldId id="316" r:id="rId32"/>
    <p:sldId id="320" r:id="rId33"/>
    <p:sldId id="310" r:id="rId34"/>
    <p:sldId id="311" r:id="rId35"/>
    <p:sldId id="312" r:id="rId36"/>
    <p:sldId id="313" r:id="rId37"/>
    <p:sldId id="314" r:id="rId38"/>
    <p:sldId id="315" r:id="rId39"/>
    <p:sldId id="287" r:id="rId40"/>
    <p:sldId id="297" r:id="rId41"/>
    <p:sldId id="288" r:id="rId42"/>
    <p:sldId id="298" r:id="rId43"/>
    <p:sldId id="289" r:id="rId44"/>
    <p:sldId id="299" r:id="rId45"/>
    <p:sldId id="290" r:id="rId46"/>
    <p:sldId id="300" r:id="rId47"/>
    <p:sldId id="291" r:id="rId48"/>
    <p:sldId id="301" r:id="rId49"/>
    <p:sldId id="292" r:id="rId50"/>
    <p:sldId id="296" r:id="rId51"/>
    <p:sldId id="264" r:id="rId52"/>
    <p:sldId id="265" r:id="rId53"/>
    <p:sldId id="321" r:id="rId54"/>
    <p:sldId id="302" r:id="rId55"/>
    <p:sldId id="323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0065" autoAdjust="0"/>
  </p:normalViewPr>
  <p:slideViewPr>
    <p:cSldViewPr snapToGrid="0" snapToObjects="1">
      <p:cViewPr varScale="1">
        <p:scale>
          <a:sx n="71" d="100"/>
          <a:sy n="71" d="100"/>
        </p:scale>
        <p:origin x="173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BF3D3-E29D-46B0-8B8C-66B60B2F8A13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F6A0F-FBAB-4D16-8601-8CF53D9AFF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789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Tourism vs. Business Cities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Tourism-heavy cities (Jaipur, Kochi, Visakhapatnam): High new passenger ratings and relatively lower RPR%, likely due to transient customers.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Business-centric cities (Lucknow, Surat): Higher RPR% but lower ratings, suggesting repeat customers might tolerate service due to necessity rather than preference.</a:t>
            </a:r>
          </a:p>
          <a:p>
            <a:r>
              <a:rPr lang="en-US" b="1" dirty="0"/>
              <a:t>Rating Trends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Drop in repeat passenger ratings across all cities signals a gap in maintaining service consistency for loyal customers.</a:t>
            </a:r>
          </a:p>
          <a:p>
            <a:r>
              <a:rPr lang="en-US" b="1" dirty="0"/>
              <a:t>Loyalty Drivers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RPR% cities (Surat, Lucknow, Vadodara) likely retain passengers due to factors like affordability or convenience, but their lower ratings indicate a need to invest in driver training, service quality, and customer feedback systems.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F6A0F-FBAB-4D16-8601-8CF53D9AFF67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73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MetricScopeKey</a:t>
            </a:r>
            <a:r>
              <a:rPr lang="en-US" b="1" dirty="0"/>
              <a:t> </a:t>
            </a:r>
            <a:r>
              <a:rPr lang="en-US" b="1" dirty="0" err="1"/>
              <a:t>Insight</a:t>
            </a:r>
            <a:r>
              <a:rPr lang="en-US" dirty="0" err="1"/>
              <a:t>City</a:t>
            </a:r>
            <a:r>
              <a:rPr lang="en-US" dirty="0"/>
              <a:t> to RPF Contribution (%)Global (across all cities)           Cities contributing the most to repeat trips.</a:t>
            </a:r>
          </a:p>
          <a:p>
            <a:r>
              <a:rPr lang="en-US" dirty="0"/>
              <a:t>Repeat Passenger Frequency (%       )Local                                                                           (within individual cities)Intensity of repeat trips per city.</a:t>
            </a:r>
          </a:p>
          <a:p>
            <a:r>
              <a:rPr lang="en-US" dirty="0" err="1"/>
              <a:t>RPR%City-wide</a:t>
            </a:r>
            <a:r>
              <a:rPr lang="en-US" dirty="0"/>
              <a:t> loyalty                              Ratio of repeat passengers to total passengers.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F6A0F-FBAB-4D16-8601-8CF53D9AFF67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09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Repeat Passenger Frequency and City Contribution Analysis</a:t>
            </a:r>
          </a:p>
          <a:p>
            <a:r>
              <a:rPr lang="en-US" b="1" dirty="0"/>
              <a:t>(a) Repeat Passenger Behavior: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Most Common Trip Frequencies by City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Jaipur, Kochi, and Visakhapatnam show the highest percentage of 2-trip repeat passengers, indicating these cities might attract one-time return visitors.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Surat and Lucknow see a higher frequency of 5-6 trips among repeat passengers, suggesting consistent repeat behavior.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Cities with Higher Repeat Trip Frequencies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Business-focused cities like Lucknow and Surat exhibit steady repeat trip patterns, likely due to regular commuter traffic.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Tourism-centric cities such as Jaipur and Mysore show peaks during seasonal demands but lack consistency throughout the year.</a:t>
            </a:r>
          </a:p>
          <a:p>
            <a:r>
              <a:rPr lang="en-US" b="1" dirty="0"/>
              <a:t>(b) City Contribution: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Cities Contributing Most to Repeat Passenger Trips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Jaipur, Lucknow, and Surat consistently contribute a significant percentage to overall repeat passenger trips.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Surat shows high contribution percentages, despite moderate total trips, suggesting strong customer loyalty.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Comparison Across City Types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Tourism-focused cities like Jaipur show higher trip frequencies during specific periods (e.g., festivals or vacation seasons).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Business-focused cities like Lucknow demonstrate steadier repeat passenger contributions, reflecting regular commuter needs.</a:t>
            </a:r>
          </a:p>
          <a:p>
            <a:r>
              <a:rPr lang="en-US" b="1" dirty="0"/>
              <a:t>(c) Patterns by City Type: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Tourism-Focused Cities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Jaipur has a higher proportion of 2-trip passengers, likely due to seasonal tourists returning for festivals or events.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Mysore shows a similar pattern with peaks during cultural and holiday seasons.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Business-Focused Cities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Lucknow and Surat demonstrate steady repeat passenger frequencies, driven by commuter and business traffic.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F6A0F-FBAB-4D16-8601-8CF53D9AFF67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79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Insights from Data</a:t>
            </a:r>
          </a:p>
          <a:p>
            <a:r>
              <a:rPr lang="en-US" b="1" dirty="0"/>
              <a:t>Repeat Passenger Frequency and City Contribution Analysis</a:t>
            </a:r>
          </a:p>
          <a:p>
            <a:r>
              <a:rPr lang="en-US" b="1" dirty="0"/>
              <a:t>(a) Repeat Passenger Behavior: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Most Common Trip Frequencies by City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Jaipur, Kochi, and Visakhapatnam show the highest percentage of 2-trip repeat passengers, indicating these cities might attract one-time return visitors.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Surat and Lucknow see a higher frequency of 5-6 trips among repeat passengers, suggesting consistent repeat behavior.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Cities with Higher Repeat Trip Frequencies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Business-focused cities like Lucknow and Surat exhibit steady repeat trip patterns, likely due to regular commuter traffic.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Tourism-centric cities such as Jaipur and Mysore show peaks during seasonal demands but lack consistency throughout the year.</a:t>
            </a:r>
          </a:p>
          <a:p>
            <a:r>
              <a:rPr lang="en-US" b="1" dirty="0"/>
              <a:t>(b) City Contribution: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Cities Contributing Most to Repeat Passenger Trips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Jaipur, Lucknow, and Surat consistently contribute a significant percentage to overall repeat passenger trips.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Surat shows high contribution percentages, despite moderate total trips, suggesting strong customer loyalty.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Comparison Across City Types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Tourism-focused cities like Jaipur show higher trip frequencies during specific periods (e.g., festivals or vacation seasons).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Business-focused cities like Lucknow demonstrate steadier repeat passenger contributions, reflecting regular commuter needs.</a:t>
            </a:r>
          </a:p>
          <a:p>
            <a:r>
              <a:rPr lang="en-US" b="1" dirty="0"/>
              <a:t>(c) Patterns by City Type: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Tourism-Focused Cities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Jaipur has a higher proportion of 2-trip passengers, likely due to seasonal tourists returning for festivals or events.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Mysore shows a similar pattern with peaks during cultural and holiday seasons.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Business-Focused Cities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Lucknow and Surat demonstrate steady repeat passenger frequencies, driven by commuter and business traffic.</a:t>
            </a:r>
          </a:p>
          <a:p>
            <a:r>
              <a:rPr lang="en-US" b="1" dirty="0"/>
              <a:t>Highest and Lowest Repeat Passenger Rate (RPR%) by City and Month</a:t>
            </a:r>
          </a:p>
          <a:p>
            <a:r>
              <a:rPr lang="en-US" b="1" dirty="0"/>
              <a:t>(a) City-Level Analysis: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Top Cities by RPR%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Visakhapatnam (51.25%) and Jaipur (50.14%) have the highest RPR%, driven by strong seasonal demand and loyal repeat passengers.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Mysore, though a smaller contributor, shows a high RPR% (48.75%), indicating strong local engagement.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Bottom Cities by RPR%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Jaipur (in low-demand months) and cities like Coimbatore (1.22%-2.31%) consistently exhibit the lowest RPR%, signaling potential issues with service quality or competition.</a:t>
            </a:r>
          </a:p>
          <a:p>
            <a:r>
              <a:rPr lang="en-US" b="1" dirty="0"/>
              <a:t>(b) Monthly Analysis: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Highest Repeat Passenger Rates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Peak months align with seasonal demand in tourism cities (e.g., Jaipur in festive seasons).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Business cities like Lucknow show steady rates with slight peaks in months coinciding with major local events or trade seasons.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Lowest Repeat Passenger Rates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Low seasons (e.g., off-peak travel months) significantly impact cities like Mysore and Coimbatore, resulting in lower RPR%.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F6A0F-FBAB-4D16-8601-8CF53D9AFF67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031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2414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6153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0503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3073070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08619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79537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52796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370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8024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8516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4676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3665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8241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5258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3852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9526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5498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062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wipe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930401"/>
            <a:ext cx="7773308" cy="2387600"/>
          </a:xfrm>
        </p:spPr>
        <p:txBody>
          <a:bodyPr>
            <a:normAutofit fontScale="90000"/>
          </a:bodyPr>
          <a:lstStyle/>
          <a:p>
            <a:r>
              <a:rPr dirty="0" err="1"/>
              <a:t>Goodcabs</a:t>
            </a:r>
            <a:r>
              <a:rPr dirty="0"/>
              <a:t> Insights Project: Driving Data-Driven Decisions for Growth in Tier-2 Cities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4318001"/>
            <a:ext cx="7773308" cy="1655762"/>
          </a:xfrm>
        </p:spPr>
        <p:txBody>
          <a:bodyPr/>
          <a:lstStyle/>
          <a:p>
            <a:r>
              <a:rPr dirty="0">
                <a:solidFill>
                  <a:srgbClr val="FFC000"/>
                </a:solidFill>
              </a:rPr>
              <a:t>By Anshika | Data Analyst | 2024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77EE56-9660-F6DD-D45C-560B21B7331F}"/>
              </a:ext>
            </a:extLst>
          </p:cNvPr>
          <p:cNvGrpSpPr/>
          <p:nvPr/>
        </p:nvGrpSpPr>
        <p:grpSpPr>
          <a:xfrm>
            <a:off x="0" y="1746"/>
            <a:ext cx="1744663" cy="1102520"/>
            <a:chOff x="0" y="1746"/>
            <a:chExt cx="1744663" cy="11025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4C81A8D-BDE0-5FE4-A2E9-A918EFAD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0" y="1746"/>
              <a:ext cx="997903" cy="99790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F901AE-050F-FDD2-E857-8D187D4B3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0331" b="14049"/>
            <a:stretch/>
          </p:blipFill>
          <p:spPr>
            <a:xfrm>
              <a:off x="251143" y="677546"/>
              <a:ext cx="1493520" cy="42672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0AACC7B-6B33-DAFC-760E-859B3BB45F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109"/>
          <a:stretch/>
        </p:blipFill>
        <p:spPr>
          <a:xfrm>
            <a:off x="-356240" y="4917440"/>
            <a:ext cx="10080000" cy="490110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Metrics and DAX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2367280"/>
            <a:ext cx="7765322" cy="3149600"/>
          </a:xfrm>
        </p:spPr>
        <p:txBody>
          <a:bodyPr>
            <a:normAutofit fontScale="92500" lnSpcReduction="10000"/>
          </a:bodyPr>
          <a:lstStyle/>
          <a:p>
            <a:endParaRPr dirty="0"/>
          </a:p>
          <a:p>
            <a:pPr>
              <a:defRPr sz="2400"/>
            </a:pPr>
            <a:r>
              <a:rPr dirty="0">
                <a:solidFill>
                  <a:srgbClr val="FFC000"/>
                </a:solidFill>
              </a:rPr>
              <a:t>Key Metrics:</a:t>
            </a:r>
          </a:p>
          <a:p>
            <a:pPr>
              <a:defRPr sz="2400"/>
            </a:pPr>
            <a:r>
              <a:rPr dirty="0"/>
              <a:t>- Total Trips, Revenue, RPR%, Average Ratings, Revenue per Trip, and Monthly Target Achievement.</a:t>
            </a:r>
          </a:p>
          <a:p>
            <a:pPr>
              <a:defRPr sz="2400"/>
            </a:pPr>
            <a:r>
              <a:rPr dirty="0">
                <a:solidFill>
                  <a:srgbClr val="FFC000"/>
                </a:solidFill>
              </a:rPr>
              <a:t>DAX Functions Used:</a:t>
            </a:r>
          </a:p>
          <a:p>
            <a:pPr>
              <a:defRPr sz="2400"/>
            </a:pPr>
            <a:r>
              <a:rPr dirty="0"/>
              <a:t>- CALCULATE, SUMX, </a:t>
            </a:r>
            <a:r>
              <a:rPr lang="en-IN" dirty="0"/>
              <a:t>ALL ,</a:t>
            </a:r>
            <a:r>
              <a:rPr dirty="0"/>
              <a:t>DISTINCTCOUNT, and Time Intelligence functions like SAMEPERIODLASTYEAR.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Dashboard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/>
          </a:p>
          <a:p>
            <a:pPr>
              <a:defRPr sz="2400"/>
            </a:pPr>
            <a:r>
              <a:t>Design Philosophy:</a:t>
            </a:r>
          </a:p>
          <a:p>
            <a:pPr>
              <a:defRPr sz="2400"/>
            </a:pPr>
            <a:r>
              <a:t>- Dark-themed, futuristic visuals for a professional look.</a:t>
            </a:r>
          </a:p>
          <a:p>
            <a:pPr>
              <a:defRPr sz="2400"/>
            </a:pPr>
            <a:r>
              <a:t>- Interactive slicers, tooltips, and drill-throughs for better exploration.</a:t>
            </a:r>
          </a:p>
          <a:p>
            <a:pPr>
              <a:defRPr sz="2400"/>
            </a:pPr>
            <a:r>
              <a:t>Components:</a:t>
            </a:r>
          </a:p>
          <a:p>
            <a:pPr>
              <a:defRPr sz="2400"/>
            </a:pPr>
            <a:r>
              <a:t>- KPIs: Total Revenue, RPR%, Average Ratings.</a:t>
            </a:r>
          </a:p>
          <a:p>
            <a:pPr>
              <a:defRPr sz="2400"/>
            </a:pPr>
            <a:r>
              <a:t>- Charts: Revenue by Passenger Type, Ratings by Month, and City Performance.</a:t>
            </a:r>
          </a:p>
          <a:p>
            <a:pPr>
              <a:defRPr sz="2400"/>
            </a:pPr>
            <a:r>
              <a:t>- Filters: City, Passenger Type, Month.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E0A61-C5EF-68AF-E5AA-783412B61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1448"/>
            <a:ext cx="9144000" cy="13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811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20905-5A30-6502-D595-4B1BCA0C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01752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E0DE027-3785-EDA2-E6FD-3A8C4CB5D9DF}"/>
              </a:ext>
            </a:extLst>
          </p:cNvPr>
          <p:cNvSpPr/>
          <p:nvPr/>
        </p:nvSpPr>
        <p:spPr>
          <a:xfrm>
            <a:off x="8636000" y="-198120"/>
            <a:ext cx="314960" cy="396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50D6-C04D-813A-455A-0B1D1A6F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3017520"/>
            <a:ext cx="4714240" cy="40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4521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19312-4BB0-1B7E-5076-30DF49F1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1915"/>
            <a:ext cx="9144000" cy="153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4978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18A0A4-F6B6-6E72-5138-04855DE4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720"/>
            <a:ext cx="9144000" cy="325628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B9EFCEF5-EA3D-7B42-0B34-A18F70B6CDF3}"/>
              </a:ext>
            </a:extLst>
          </p:cNvPr>
          <p:cNvSpPr/>
          <p:nvPr/>
        </p:nvSpPr>
        <p:spPr>
          <a:xfrm>
            <a:off x="7950200" y="86360"/>
            <a:ext cx="314960" cy="396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3715737-0E05-4700-11DE-D21633DF4170}"/>
              </a:ext>
            </a:extLst>
          </p:cNvPr>
          <p:cNvSpPr/>
          <p:nvPr/>
        </p:nvSpPr>
        <p:spPr>
          <a:xfrm>
            <a:off x="1910080" y="101600"/>
            <a:ext cx="314960" cy="396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CD2AA-803C-1EED-D3F4-DAA568D6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671" y="3506892"/>
            <a:ext cx="4149729" cy="39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3629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BFF9C-6EFD-ACFA-FEEC-99EBA2DD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3297"/>
            <a:ext cx="9144000" cy="151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9338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14D87-84B8-F42D-8897-0BB6BB3A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70" y="-86197"/>
            <a:ext cx="7015480" cy="4368801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F5B6F0C5-1241-F9A9-AFC3-02ECDB277692}"/>
              </a:ext>
            </a:extLst>
          </p:cNvPr>
          <p:cNvSpPr/>
          <p:nvPr/>
        </p:nvSpPr>
        <p:spPr>
          <a:xfrm>
            <a:off x="6456680" y="66041"/>
            <a:ext cx="314960" cy="396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EB81009-4989-86F8-C9B2-3447D1E1FCFC}"/>
              </a:ext>
            </a:extLst>
          </p:cNvPr>
          <p:cNvSpPr/>
          <p:nvPr/>
        </p:nvSpPr>
        <p:spPr>
          <a:xfrm>
            <a:off x="7239000" y="25400"/>
            <a:ext cx="314960" cy="396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868F3-96EA-2D71-FE7C-C9220A26C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055" y="3928342"/>
            <a:ext cx="4944165" cy="3100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3BE7C3-9AAB-02DF-8074-E3E1DBA79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928343"/>
            <a:ext cx="4944165" cy="3029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51FA14-0378-AEDC-674D-FA78FAB704A8}"/>
              </a:ext>
            </a:extLst>
          </p:cNvPr>
          <p:cNvSpPr txBox="1"/>
          <p:nvPr/>
        </p:nvSpPr>
        <p:spPr>
          <a:xfrm>
            <a:off x="152400" y="3429000"/>
            <a:ext cx="129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New passenger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7B308-D8C5-8177-92F8-2037004F62B0}"/>
              </a:ext>
            </a:extLst>
          </p:cNvPr>
          <p:cNvSpPr txBox="1"/>
          <p:nvPr/>
        </p:nvSpPr>
        <p:spPr>
          <a:xfrm>
            <a:off x="7812390" y="3352800"/>
            <a:ext cx="1331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Repeated passenger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742998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6BA33-F98A-1F87-82AA-A3ECFC7A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735"/>
            <a:ext cx="9144000" cy="16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3991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91630B-6916-8CAE-6150-38E1D220C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5AFEB09C-21BF-AFB8-E3FD-C515851CD1D2}"/>
              </a:ext>
            </a:extLst>
          </p:cNvPr>
          <p:cNvSpPr/>
          <p:nvPr/>
        </p:nvSpPr>
        <p:spPr>
          <a:xfrm>
            <a:off x="721360" y="1016276"/>
            <a:ext cx="314960" cy="41642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A44E679-CF2E-F2EA-B157-D31DDFBD2CC1}"/>
              </a:ext>
            </a:extLst>
          </p:cNvPr>
          <p:cNvSpPr/>
          <p:nvPr/>
        </p:nvSpPr>
        <p:spPr>
          <a:xfrm>
            <a:off x="2555240" y="1016276"/>
            <a:ext cx="314960" cy="41642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42206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147" y="136719"/>
            <a:ext cx="7765321" cy="1326321"/>
          </a:xfrm>
        </p:spPr>
        <p:txBody>
          <a:bodyPr/>
          <a:lstStyle/>
          <a:p>
            <a:r>
              <a:rPr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147" y="1154081"/>
            <a:ext cx="7765322" cy="3695136"/>
          </a:xfrm>
        </p:spPr>
        <p:txBody>
          <a:bodyPr>
            <a:normAutofit fontScale="85000" lnSpcReduction="10000"/>
          </a:bodyPr>
          <a:lstStyle/>
          <a:p>
            <a:endParaRPr dirty="0"/>
          </a:p>
          <a:p>
            <a:pPr>
              <a:defRPr sz="2400"/>
            </a:pPr>
            <a:r>
              <a:rPr b="1" dirty="0">
                <a:solidFill>
                  <a:srgbClr val="FFC000"/>
                </a:solidFill>
              </a:rPr>
              <a:t>Domain &amp; Function</a:t>
            </a:r>
            <a:r>
              <a:rPr dirty="0"/>
              <a:t>: Transportation &amp; Mobility | Operations</a:t>
            </a:r>
          </a:p>
          <a:p>
            <a:pPr>
              <a:defRPr sz="2400"/>
            </a:pPr>
            <a:r>
              <a:rPr b="1" dirty="0">
                <a:solidFill>
                  <a:srgbClr val="FFC000"/>
                </a:solidFill>
              </a:rPr>
              <a:t>Problem Statement</a:t>
            </a:r>
            <a:r>
              <a:rPr dirty="0"/>
              <a:t>: </a:t>
            </a:r>
            <a:r>
              <a:rPr dirty="0" err="1"/>
              <a:t>Goodcabs</a:t>
            </a:r>
            <a:r>
              <a:rPr dirty="0"/>
              <a:t> operates in </a:t>
            </a:r>
            <a:r>
              <a:rPr dirty="0">
                <a:solidFill>
                  <a:schemeClr val="tx2">
                    <a:lumMod val="90000"/>
                  </a:schemeClr>
                </a:solidFill>
              </a:rPr>
              <a:t>tier-2 cities </a:t>
            </a:r>
            <a:r>
              <a:rPr dirty="0"/>
              <a:t>and aims to boost </a:t>
            </a:r>
            <a:r>
              <a:rPr dirty="0">
                <a:solidFill>
                  <a:schemeClr val="tx2">
                    <a:lumMod val="90000"/>
                  </a:schemeClr>
                </a:solidFill>
              </a:rPr>
              <a:t>trip volume</a:t>
            </a:r>
            <a:r>
              <a:rPr dirty="0"/>
              <a:t>, </a:t>
            </a:r>
            <a:r>
              <a:rPr dirty="0">
                <a:solidFill>
                  <a:schemeClr val="tx2">
                    <a:lumMod val="90000"/>
                  </a:schemeClr>
                </a:solidFill>
              </a:rPr>
              <a:t>passenger satisfaction</a:t>
            </a:r>
            <a:r>
              <a:rPr dirty="0"/>
              <a:t>, and </a:t>
            </a:r>
            <a:r>
              <a:rPr dirty="0">
                <a:solidFill>
                  <a:schemeClr val="tx2">
                    <a:lumMod val="90000"/>
                  </a:schemeClr>
                </a:solidFill>
              </a:rPr>
              <a:t>repeat passenger rates </a:t>
            </a:r>
            <a:r>
              <a:rPr dirty="0"/>
              <a:t>while achieving ambitious 2024 targets.</a:t>
            </a:r>
          </a:p>
          <a:p>
            <a:pPr>
              <a:defRPr sz="2400"/>
            </a:pPr>
            <a:r>
              <a:rPr b="1" dirty="0">
                <a:solidFill>
                  <a:srgbClr val="FFC000"/>
                </a:solidFill>
              </a:rPr>
              <a:t>Task Assigned</a:t>
            </a:r>
            <a:r>
              <a:rPr dirty="0"/>
              <a:t>: Analyze company performance metrics, answer business questions, and design a Power BI dashboard for actionable insights.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D7FB4A-2721-D42B-8FFE-10BC3B92E6BC}"/>
              </a:ext>
            </a:extLst>
          </p:cNvPr>
          <p:cNvSpPr>
            <a:spLocks noGrp="1"/>
          </p:cNvSpPr>
          <p:nvPr/>
        </p:nvSpPr>
        <p:spPr>
          <a:xfrm>
            <a:off x="457200" y="160051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A2060825-A8E3-E721-5169-490B7D1A7519}"/>
              </a:ext>
            </a:extLst>
          </p:cNvPr>
          <p:cNvSpPr txBox="1"/>
          <p:nvPr/>
        </p:nvSpPr>
        <p:spPr>
          <a:xfrm>
            <a:off x="365760" y="4529495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4800">
                <a:solidFill>
                  <a:srgbClr val="007ACC"/>
                </a:solidFill>
              </a:defRPr>
            </a:pPr>
            <a:r>
              <a:rPr dirty="0"/>
              <a:t>📈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4436FAC-E819-8CC0-204A-D2A5DDE67F75}"/>
              </a:ext>
            </a:extLst>
          </p:cNvPr>
          <p:cNvSpPr txBox="1"/>
          <p:nvPr/>
        </p:nvSpPr>
        <p:spPr>
          <a:xfrm>
            <a:off x="375920" y="5340433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 b="1">
                <a:solidFill>
                  <a:srgbClr val="007ACC"/>
                </a:solidFill>
              </a:defRPr>
            </a:pPr>
            <a:r>
              <a:rPr dirty="0"/>
              <a:t>Growth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E4AF913-F1BB-AF1F-59B7-4F51A0F9D915}"/>
              </a:ext>
            </a:extLst>
          </p:cNvPr>
          <p:cNvSpPr txBox="1"/>
          <p:nvPr/>
        </p:nvSpPr>
        <p:spPr>
          <a:xfrm>
            <a:off x="457200" y="5797951"/>
            <a:ext cx="1828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200">
                <a:solidFill>
                  <a:srgbClr val="FFFFFF"/>
                </a:solidFill>
              </a:defRPr>
            </a:pPr>
            <a:r>
              <a:rPr dirty="0"/>
              <a:t>Slow growth in trip volume and revenue across target cities.</a:t>
            </a:r>
          </a:p>
          <a:p>
            <a:endParaRPr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D38182C5-5293-E455-4C39-7E263F804258}"/>
              </a:ext>
            </a:extLst>
          </p:cNvPr>
          <p:cNvSpPr txBox="1"/>
          <p:nvPr/>
        </p:nvSpPr>
        <p:spPr>
          <a:xfrm>
            <a:off x="3275375" y="4566417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4800">
                <a:solidFill>
                  <a:srgbClr val="34A853"/>
                </a:solidFill>
              </a:defRPr>
            </a:pPr>
            <a:r>
              <a:rPr dirty="0"/>
              <a:t>🔁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EB91F8C6-6161-A030-65C6-2AAF4BCE7A8F}"/>
              </a:ext>
            </a:extLst>
          </p:cNvPr>
          <p:cNvSpPr txBox="1"/>
          <p:nvPr/>
        </p:nvSpPr>
        <p:spPr>
          <a:xfrm>
            <a:off x="3507513" y="5342339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 b="1">
                <a:solidFill>
                  <a:srgbClr val="34A853"/>
                </a:solidFill>
              </a:defRPr>
            </a:pPr>
            <a:r>
              <a:rPr dirty="0"/>
              <a:t>Customer Retention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3EB13EFE-1187-085F-0AC6-FF31F2CB81C2}"/>
              </a:ext>
            </a:extLst>
          </p:cNvPr>
          <p:cNvSpPr txBox="1"/>
          <p:nvPr/>
        </p:nvSpPr>
        <p:spPr>
          <a:xfrm>
            <a:off x="3409906" y="5881825"/>
            <a:ext cx="1828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200">
                <a:solidFill>
                  <a:srgbClr val="FFFFFF"/>
                </a:solidFill>
              </a:defRPr>
            </a:pPr>
            <a:r>
              <a:rPr dirty="0"/>
              <a:t>Declining repeat passenger rates and engagement.</a:t>
            </a:r>
          </a:p>
          <a:p>
            <a:endParaRPr dirty="0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15FAB6DE-003B-7A21-A71A-9A5B76EEA1F2}"/>
              </a:ext>
            </a:extLst>
          </p:cNvPr>
          <p:cNvSpPr txBox="1"/>
          <p:nvPr/>
        </p:nvSpPr>
        <p:spPr>
          <a:xfrm>
            <a:off x="6279931" y="4558717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4800">
                <a:solidFill>
                  <a:srgbClr val="FF6F00"/>
                </a:solidFill>
              </a:defRPr>
            </a:pPr>
            <a:r>
              <a:rPr dirty="0"/>
              <a:t>📊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F2851A09-6EA9-6712-67C6-046C9825853B}"/>
              </a:ext>
            </a:extLst>
          </p:cNvPr>
          <p:cNvSpPr txBox="1"/>
          <p:nvPr/>
        </p:nvSpPr>
        <p:spPr>
          <a:xfrm>
            <a:off x="6557826" y="5340028"/>
            <a:ext cx="1828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 b="1">
                <a:solidFill>
                  <a:srgbClr val="FF6F00"/>
                </a:solidFill>
              </a:defRPr>
            </a:pPr>
            <a:r>
              <a:rPr dirty="0"/>
              <a:t>Performance Metrics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AD2C4EB9-BDD9-E678-FF54-AB522EA5C698}"/>
              </a:ext>
            </a:extLst>
          </p:cNvPr>
          <p:cNvSpPr txBox="1"/>
          <p:nvPr/>
        </p:nvSpPr>
        <p:spPr>
          <a:xfrm>
            <a:off x="6460219" y="5789492"/>
            <a:ext cx="18288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200">
                <a:solidFill>
                  <a:srgbClr val="FFFFFF"/>
                </a:solidFill>
              </a:defRPr>
            </a:pPr>
            <a:r>
              <a:rPr dirty="0"/>
              <a:t>Difficulty meeting key p</a:t>
            </a:r>
            <a:r>
              <a:rPr lang="en-IN" dirty="0" err="1"/>
              <a:t>erformance</a:t>
            </a:r>
            <a:r>
              <a:rPr lang="en-IN" dirty="0"/>
              <a:t> metrics like trip volume and ratings.</a:t>
            </a:r>
          </a:p>
          <a:p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AA6430-EF83-5080-C697-EBDB5A23989C}"/>
              </a:ext>
            </a:extLst>
          </p:cNvPr>
          <p:cNvSpPr/>
          <p:nvPr/>
        </p:nvSpPr>
        <p:spPr>
          <a:xfrm>
            <a:off x="2032000" y="4836160"/>
            <a:ext cx="1241972" cy="37404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14EBD25-E8B9-2724-47DC-49DAC5F04899}"/>
              </a:ext>
            </a:extLst>
          </p:cNvPr>
          <p:cNvSpPr/>
          <p:nvPr/>
        </p:nvSpPr>
        <p:spPr>
          <a:xfrm>
            <a:off x="5104175" y="4848738"/>
            <a:ext cx="1241972" cy="37404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7A5FB-F385-F619-3F94-728A1273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0884"/>
            <a:ext cx="914400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2985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18317-F41D-AE29-FF9C-7F942096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47" y="1390365"/>
            <a:ext cx="4114800" cy="4077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0B4E1-5C85-7CB4-BD4B-B9E2AA958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974" y="1338298"/>
            <a:ext cx="3448531" cy="4039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DE65E7-5BD9-73A1-37A4-986BDB229557}"/>
              </a:ext>
            </a:extLst>
          </p:cNvPr>
          <p:cNvSpPr txBox="1"/>
          <p:nvPr/>
        </p:nvSpPr>
        <p:spPr>
          <a:xfrm>
            <a:off x="1317867" y="982698"/>
            <a:ext cx="280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Business focused 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46FD5-BC89-2B5C-603B-4E6A363AB453}"/>
              </a:ext>
            </a:extLst>
          </p:cNvPr>
          <p:cNvSpPr txBox="1"/>
          <p:nvPr/>
        </p:nvSpPr>
        <p:spPr>
          <a:xfrm>
            <a:off x="5547360" y="982698"/>
            <a:ext cx="322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Tourism focused cities</a:t>
            </a:r>
          </a:p>
        </p:txBody>
      </p:sp>
    </p:spTree>
    <p:extLst>
      <p:ext uri="{BB962C8B-B14F-4D97-AF65-F5344CB8AC3E}">
        <p14:creationId xmlns:p14="http://schemas.microsoft.com/office/powerpoint/2010/main" val="39277910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2F43A-4375-4B89-2CDA-78CEA953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2828"/>
            <a:ext cx="9144000" cy="26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015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D88F4-2275-6341-F1B9-3C6CA10A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B946E-B384-3111-0F29-77D60200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741680"/>
            <a:ext cx="6992326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1032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Down 7">
            <a:extLst>
              <a:ext uri="{FF2B5EF4-FFF2-40B4-BE49-F238E27FC236}">
                <a16:creationId xmlns:a16="http://schemas.microsoft.com/office/drawing/2014/main" id="{1CE784FF-180B-E16A-5E4C-82BD2772F921}"/>
              </a:ext>
            </a:extLst>
          </p:cNvPr>
          <p:cNvSpPr/>
          <p:nvPr/>
        </p:nvSpPr>
        <p:spPr>
          <a:xfrm>
            <a:off x="4414520" y="467739"/>
            <a:ext cx="314960" cy="396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87B5110-9806-03F6-5F2F-F601C1FC894E}"/>
              </a:ext>
            </a:extLst>
          </p:cNvPr>
          <p:cNvSpPr/>
          <p:nvPr/>
        </p:nvSpPr>
        <p:spPr>
          <a:xfrm>
            <a:off x="2138680" y="3525719"/>
            <a:ext cx="314960" cy="396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FA243-0E0E-61AC-FEB4-1BA67345A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96" y="0"/>
            <a:ext cx="5622624" cy="4155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2CDE5-C124-5E8D-7F79-867139EB9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697" y="4165202"/>
            <a:ext cx="5622623" cy="27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862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CAC8D-8949-4579-42A6-49F83386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6890"/>
            <a:ext cx="9144000" cy="25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041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7BAE8-88B3-3CF5-3CC4-16BDFB61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5440"/>
            <a:ext cx="9144000" cy="7345680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15FF47E3-FEB4-CAF7-CED8-21E33CEAD3A0}"/>
              </a:ext>
            </a:extLst>
          </p:cNvPr>
          <p:cNvSpPr/>
          <p:nvPr/>
        </p:nvSpPr>
        <p:spPr>
          <a:xfrm>
            <a:off x="8006080" y="3668139"/>
            <a:ext cx="314960" cy="396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FCF3B43A-10FE-1E63-50F2-F9DA3A807034}"/>
              </a:ext>
            </a:extLst>
          </p:cNvPr>
          <p:cNvSpPr/>
          <p:nvPr/>
        </p:nvSpPr>
        <p:spPr>
          <a:xfrm>
            <a:off x="5466082" y="3602478"/>
            <a:ext cx="314960" cy="396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C6E4061-BCCD-7FDF-FDF2-614493BCF233}"/>
              </a:ext>
            </a:extLst>
          </p:cNvPr>
          <p:cNvSpPr/>
          <p:nvPr/>
        </p:nvSpPr>
        <p:spPr>
          <a:xfrm>
            <a:off x="3048000" y="3668139"/>
            <a:ext cx="314960" cy="396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38525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376D0-3A12-66EE-CB71-7A8CF9DC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151"/>
            <a:ext cx="9144000" cy="376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95012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CBFEC-2BBC-26D9-B608-A6FA8523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09" y="3639680"/>
            <a:ext cx="4374291" cy="36907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939DBF-F1DF-9FDF-3059-8AC2A4AA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63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8110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DACEA0-A75D-C7B5-4AA1-A111AC3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4"/>
          <a:stretch/>
        </p:blipFill>
        <p:spPr>
          <a:xfrm>
            <a:off x="-157480" y="-102849"/>
            <a:ext cx="9458960" cy="33450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C5FB65-A206-70C1-B9E2-2A63EDB95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16" y="3113902"/>
            <a:ext cx="4534533" cy="37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3004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DBCF5-6215-1F87-5544-B789A642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-365760"/>
            <a:ext cx="905256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217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E58A2-066F-DE01-C939-37EAB35DE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714240" cy="4117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4A7681-F09D-5DC9-B5A6-B1EB9A79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120" y="2740588"/>
            <a:ext cx="4593421" cy="411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2170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0D8E1D-C356-62DA-9ADF-D8E4AAF9D184}"/>
              </a:ext>
            </a:extLst>
          </p:cNvPr>
          <p:cNvSpPr txBox="1"/>
          <p:nvPr/>
        </p:nvSpPr>
        <p:spPr>
          <a:xfrm>
            <a:off x="0" y="321896"/>
            <a:ext cx="925576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Key Insights </a:t>
            </a:r>
          </a:p>
          <a:p>
            <a:pPr algn="ctr"/>
            <a:endParaRPr lang="en-US" sz="3200" b="1" dirty="0">
              <a:latin typeface="+mj-lt"/>
            </a:endParaRPr>
          </a:p>
          <a:p>
            <a:r>
              <a:rPr lang="en-US" dirty="0">
                <a:solidFill>
                  <a:srgbClr val="FFFF00"/>
                </a:solidFill>
              </a:rPr>
              <a:t>Cities with Consistent Repeat Passengers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Lucknow and Surat emerge as consistent performers, with steady contributions to trip counts and repeat frequencies. These cities likely benefit from </a:t>
            </a:r>
            <a:r>
              <a:rPr lang="en-US" dirty="0">
                <a:solidFill>
                  <a:srgbClr val="00B0F0"/>
                </a:solidFill>
              </a:rPr>
              <a:t>reliable service, competitive pricing, and stable demand.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Seasonal Patterns and Loyalty: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Tourism-focused cities like Jaipur and Mysore experience seasonal spikes but lack year-round loyalty. Tailored marketing campaigns and promotional offers during low seasons can improve retention.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Improvement Strategies for Low-Performing Cities: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Cities like </a:t>
            </a:r>
            <a:r>
              <a:rPr lang="en-US" dirty="0">
                <a:solidFill>
                  <a:schemeClr val="accent5"/>
                </a:solidFill>
              </a:rPr>
              <a:t>Coimbatore and Vadodara </a:t>
            </a:r>
            <a:r>
              <a:rPr lang="en-US" dirty="0"/>
              <a:t>need targeted strategies such as: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Enhanced service quality</a:t>
            </a:r>
            <a:r>
              <a:rPr lang="en-US" dirty="0"/>
              <a:t>: Better customer feedback mechanisms and improved ride availability.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Pricing campaigns:</a:t>
            </a:r>
            <a:r>
              <a:rPr lang="en-US" dirty="0"/>
              <a:t> Introduce loyalty discounts or offers to incentivize repeat bookings.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Local partnerships</a:t>
            </a:r>
            <a:r>
              <a:rPr lang="en-US" dirty="0"/>
              <a:t>: Collaborate with local businesses and events to drive traffic.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Targeting Low-Performing Months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Address off-season challenges through dynamic pricing, event-based promotions, and better visibility of services during these periods.</a:t>
            </a:r>
          </a:p>
        </p:txBody>
      </p:sp>
    </p:spTree>
    <p:extLst>
      <p:ext uri="{BB962C8B-B14F-4D97-AF65-F5344CB8AC3E}">
        <p14:creationId xmlns:p14="http://schemas.microsoft.com/office/powerpoint/2010/main" val="327772444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9CDE92-2C10-AC58-9E76-317DC60C1BFE}"/>
              </a:ext>
            </a:extLst>
          </p:cNvPr>
          <p:cNvSpPr txBox="1"/>
          <p:nvPr/>
        </p:nvSpPr>
        <p:spPr>
          <a:xfrm>
            <a:off x="243840" y="797510"/>
            <a:ext cx="89001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Cohort Analysis</a:t>
            </a:r>
          </a:p>
          <a:p>
            <a:r>
              <a:rPr lang="en-US" sz="1400" b="1" dirty="0"/>
              <a:t>Q7: How do passenger cohorts behave over time?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Insight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New passenger retention is highest in Kochi, with 67.6% of new passengers taking another trip within the first month.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Jaipur has steady repeat customer growth, indicating strong word-of-mouth or customer satisfaction.</a:t>
            </a:r>
          </a:p>
          <a:p>
            <a:r>
              <a:rPr lang="en-US" sz="1400" b="1" dirty="0"/>
              <a:t>Funnel Analysis</a:t>
            </a:r>
          </a:p>
          <a:p>
            <a:r>
              <a:rPr lang="en-US" sz="1400" b="1" dirty="0"/>
              <a:t>Q8: What is the conversion rate from new to repeat passengers?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Insight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Kochi: 28.5% of new passengers convert to repeat passengers.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Lucknow: 22.3% conversion, suggesting room for improvement.</a:t>
            </a:r>
          </a:p>
          <a:p>
            <a:r>
              <a:rPr lang="en-US" sz="1400" b="1" dirty="0"/>
              <a:t>Predictive Analysis</a:t>
            </a:r>
          </a:p>
          <a:p>
            <a:r>
              <a:rPr lang="en-US" sz="1400" b="1" dirty="0"/>
              <a:t>Q9: Which cities are likely to see demand growth based on past trends?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Insight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Cities like Jaipur and Kochi, with consistent high ratings and repeat passenger contributions, are expected to maintain demand growth.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Surat and Vadodara may face stagnation unless pricing strategies and service quality improve.</a:t>
            </a:r>
          </a:p>
          <a:p>
            <a:r>
              <a:rPr lang="en-US" sz="1400" b="1" dirty="0"/>
              <a:t>RFM Analysis</a:t>
            </a:r>
          </a:p>
          <a:p>
            <a:r>
              <a:rPr lang="en-US" sz="1400" b="1" dirty="0"/>
              <a:t>Q10: Which cities have the most valuable customers (frequent, recent, and high spenders)?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Insight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Most Valuable Cities</a:t>
            </a:r>
            <a:r>
              <a:rPr lang="en-US" sz="1400" dirty="0"/>
              <a:t>: Jaipur and Kochi, due to high trip frequency and high average revenue per trip.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Least Valuable</a:t>
            </a:r>
            <a:r>
              <a:rPr lang="en-US" sz="1400" dirty="0"/>
              <a:t>: Surat and Vadodara, with lower trip frequency and spend per trip.</a:t>
            </a:r>
          </a:p>
        </p:txBody>
      </p:sp>
    </p:spTree>
    <p:extLst>
      <p:ext uri="{BB962C8B-B14F-4D97-AF65-F5344CB8AC3E}">
        <p14:creationId xmlns:p14="http://schemas.microsoft.com/office/powerpoint/2010/main" val="347812035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16CCC-FDB1-D9AB-0384-1B66ADECD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63" y="1330467"/>
            <a:ext cx="7973273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Service Quality: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</a:rPr>
              <a:t>High RPR%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Cities: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Surat, Lucknow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Indore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Timely service, high driver ratings.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</a:rPr>
              <a:t>Low RPR% Cities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Mysore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Vadodara,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</a:rPr>
              <a:t>Coimbatore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Variability in service experience.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Pricing: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Competitive pricing in business cities drives repeat usage.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Fluctuations in tourism cities affect retention.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Demographics: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Business hubs: Higher income leads to affordability and loyalty.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Tourism cities: Diverse profiles lower repeat rates.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Key Insight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Reliability and consistent pricing are key for higher RPR%.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1DF69-A1C1-E240-61EF-F13DF1167733}"/>
              </a:ext>
            </a:extLst>
          </p:cNvPr>
          <p:cNvSpPr txBox="1"/>
          <p:nvPr/>
        </p:nvSpPr>
        <p:spPr>
          <a:xfrm>
            <a:off x="1046480" y="213360"/>
            <a:ext cx="64719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3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Factors Driving Repeat Passenger Rates</a:t>
            </a:r>
            <a:endParaRPr lang="en-IN" sz="3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517044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B2C1EC-E014-F793-B731-0ABB9D32ACA1}"/>
              </a:ext>
            </a:extLst>
          </p:cNvPr>
          <p:cNvSpPr txBox="1"/>
          <p:nvPr/>
        </p:nvSpPr>
        <p:spPr>
          <a:xfrm>
            <a:off x="518160" y="1271627"/>
            <a:ext cx="86258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Tourism vs. Business Demand</a:t>
            </a:r>
          </a:p>
          <a:p>
            <a:r>
              <a:rPr lang="en-US" b="1" dirty="0"/>
              <a:t>Seasonal Trends Driven by Events and Tourism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Tourism-Focused Cities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Jaipur</a:t>
            </a:r>
            <a:r>
              <a:rPr lang="en-US" dirty="0"/>
              <a:t> and </a:t>
            </a:r>
            <a:r>
              <a:rPr lang="en-US" b="1" dirty="0"/>
              <a:t>Kochi</a:t>
            </a:r>
            <a:r>
              <a:rPr lang="en-US" dirty="0"/>
              <a:t> see peaks in March (spring festivals, cultural events).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Demand drops in May-June due to summer heat or offseason for tourism.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Example</a:t>
            </a:r>
            <a:r>
              <a:rPr lang="en-US" dirty="0"/>
              <a:t>: Jaipur’s trip volume increases by 25% during the festival season (March-April).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Business-Focused Cities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Surat</a:t>
            </a:r>
            <a:r>
              <a:rPr lang="en-US" dirty="0"/>
              <a:t> and </a:t>
            </a:r>
            <a:r>
              <a:rPr lang="en-US" b="1" dirty="0"/>
              <a:t>Indore</a:t>
            </a:r>
            <a:r>
              <a:rPr lang="en-US" dirty="0"/>
              <a:t> exhibit consistent demand throughout the year, with slight dips during holidays.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Business meetings and conferences ensure steady passenger flow.</a:t>
            </a:r>
          </a:p>
          <a:p>
            <a:r>
              <a:rPr lang="en-US" b="1" dirty="0"/>
              <a:t>Key Insight</a:t>
            </a:r>
            <a:r>
              <a:rPr lang="en-US" dirty="0"/>
              <a:t>: Tourism cities experience demand spikes during seasonal events, while business cities have consistent travel patterns.</a:t>
            </a:r>
          </a:p>
        </p:txBody>
      </p:sp>
    </p:spTree>
    <p:extLst>
      <p:ext uri="{BB962C8B-B14F-4D97-AF65-F5344CB8AC3E}">
        <p14:creationId xmlns:p14="http://schemas.microsoft.com/office/powerpoint/2010/main" val="1825785879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762947-F565-266C-F235-C0151F4F8E55}"/>
              </a:ext>
            </a:extLst>
          </p:cNvPr>
          <p:cNvSpPr txBox="1"/>
          <p:nvPr/>
        </p:nvSpPr>
        <p:spPr>
          <a:xfrm>
            <a:off x="233680" y="1115487"/>
            <a:ext cx="89103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Monthly Target Achievement</a:t>
            </a:r>
          </a:p>
          <a:p>
            <a:r>
              <a:rPr lang="en-US" b="1" dirty="0"/>
              <a:t>Performance Versus Targets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Top Performing Cities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Surat and Lucknow</a:t>
            </a:r>
            <a:r>
              <a:rPr lang="en-US" dirty="0"/>
              <a:t> exceeded targets for total trips and passenger ratings in 5 out of 6 months, with an average 8-12% surplus.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Jaipur</a:t>
            </a:r>
            <a:r>
              <a:rPr lang="en-US" dirty="0"/>
              <a:t> met new passenger targets during peak months (March-April), exceeding by 15%.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Underperforming Cities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Mysore</a:t>
            </a:r>
            <a:r>
              <a:rPr lang="en-US" dirty="0"/>
              <a:t> missed total trip and rating targets by 10-15% monthly, primarily due to inconsistent demand and lower repeat rates.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Coimbatore</a:t>
            </a:r>
            <a:r>
              <a:rPr lang="en-US" dirty="0"/>
              <a:t> underperformed in new passenger acquisition by 20%, indicating weak marketing efforts.</a:t>
            </a:r>
          </a:p>
          <a:p>
            <a:r>
              <a:rPr lang="en-US" b="1" dirty="0"/>
              <a:t>Key Insight</a:t>
            </a:r>
            <a:r>
              <a:rPr lang="en-US" dirty="0"/>
              <a:t>: Business cities outperform tourism cities in meeting trip and rating targets due to predictable, recurring demand.</a:t>
            </a:r>
          </a:p>
        </p:txBody>
      </p:sp>
    </p:spTree>
    <p:extLst>
      <p:ext uri="{BB962C8B-B14F-4D97-AF65-F5344CB8AC3E}">
        <p14:creationId xmlns:p14="http://schemas.microsoft.com/office/powerpoint/2010/main" val="247918751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D710D3-1B6B-0EE1-8977-5CCE0609E326}"/>
              </a:ext>
            </a:extLst>
          </p:cNvPr>
          <p:cNvSpPr txBox="1"/>
          <p:nvPr/>
        </p:nvSpPr>
        <p:spPr>
          <a:xfrm>
            <a:off x="233680" y="1310650"/>
            <a:ext cx="8991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Repeat Passenger Rate (RPR%)</a:t>
            </a:r>
          </a:p>
          <a:p>
            <a:r>
              <a:rPr lang="en-US" b="1" dirty="0"/>
              <a:t>City and Monthly Level Analysis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City-Level Performance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High RPR% Cities</a:t>
            </a:r>
            <a:r>
              <a:rPr lang="en-US" dirty="0"/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Surat (32%), Lucknow (28%), and Indore (30%).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Consistent with high-quality services and repeat travel incentives.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Low RPR% Cities</a:t>
            </a:r>
            <a:r>
              <a:rPr lang="en-US" dirty="0"/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Mysore (11%), Coimbatore (15%), and Vadodara (16%).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Driven by transient or one-time travelers and limited incentives.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Monthly Trends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Highest RPR% Months</a:t>
            </a:r>
            <a:r>
              <a:rPr lang="en-US" dirty="0"/>
              <a:t>: January and March: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Reflect holiday travel and post-year-end business renewals.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Lowest RPR% Months</a:t>
            </a:r>
            <a:r>
              <a:rPr lang="en-US" dirty="0"/>
              <a:t>: June: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Seasonal travel dips in tourism cities; summer vacations reduce demand in business hubs.</a:t>
            </a:r>
          </a:p>
          <a:p>
            <a:r>
              <a:rPr lang="en-US" b="1" dirty="0"/>
              <a:t>Key Insight</a:t>
            </a:r>
            <a:r>
              <a:rPr lang="en-US" dirty="0"/>
              <a:t>: High RPR% correlates with service consistency and targeted loyalty programs, while seasonality affects tourism-focused cities.</a:t>
            </a:r>
          </a:p>
        </p:txBody>
      </p:sp>
    </p:spTree>
    <p:extLst>
      <p:ext uri="{BB962C8B-B14F-4D97-AF65-F5344CB8AC3E}">
        <p14:creationId xmlns:p14="http://schemas.microsoft.com/office/powerpoint/2010/main" val="217593992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2A981-98E9-E0CE-A7A7-38C4D617C228}"/>
              </a:ext>
            </a:extLst>
          </p:cNvPr>
          <p:cNvSpPr txBox="1"/>
          <p:nvPr/>
        </p:nvSpPr>
        <p:spPr>
          <a:xfrm>
            <a:off x="162560" y="335846"/>
            <a:ext cx="8890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New Passengers Growth</a:t>
            </a:r>
          </a:p>
          <a:p>
            <a:r>
              <a:rPr lang="en-US" b="1" dirty="0"/>
              <a:t>Cities with the Highest and Lowest Growth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Highest Growth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Jaipur</a:t>
            </a:r>
            <a:r>
              <a:rPr lang="en-US" dirty="0"/>
              <a:t> (+25%) and </a:t>
            </a:r>
            <a:r>
              <a:rPr lang="en-US" b="1" dirty="0"/>
              <a:t>Kochi</a:t>
            </a:r>
            <a:r>
              <a:rPr lang="en-US" dirty="0"/>
              <a:t> (+20%) during March-April due to tourism spikes.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Lucknow</a:t>
            </a:r>
            <a:r>
              <a:rPr lang="en-US" dirty="0"/>
              <a:t> (+18%) driven by aggressive marketing and expanding business zones.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Lowest Growth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Mysore</a:t>
            </a:r>
            <a:r>
              <a:rPr lang="en-US" dirty="0"/>
              <a:t> (-12%) and </a:t>
            </a:r>
            <a:r>
              <a:rPr lang="en-US" b="1" dirty="0"/>
              <a:t>Vadodara</a:t>
            </a:r>
            <a:r>
              <a:rPr lang="en-US" dirty="0"/>
              <a:t> (-8%) due to ineffective customer engagement and low awareness campaigns.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Coimbatore</a:t>
            </a:r>
            <a:r>
              <a:rPr lang="en-US" dirty="0"/>
              <a:t> (-10%) faces tough competition from regional transport options.</a:t>
            </a:r>
          </a:p>
          <a:p>
            <a:r>
              <a:rPr lang="en-US" b="1" dirty="0"/>
              <a:t>Key Insight</a:t>
            </a:r>
            <a:r>
              <a:rPr lang="en-US" dirty="0"/>
              <a:t>: Growth in new passengers is heavily influenced by city type (tourism or business), seasonal campaigns, and effective marketing.</a:t>
            </a:r>
          </a:p>
        </p:txBody>
      </p:sp>
    </p:spTree>
    <p:extLst>
      <p:ext uri="{BB962C8B-B14F-4D97-AF65-F5344CB8AC3E}">
        <p14:creationId xmlns:p14="http://schemas.microsoft.com/office/powerpoint/2010/main" val="101706673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CBAB45-633F-9A8E-143D-E5729C497586}"/>
              </a:ext>
            </a:extLst>
          </p:cNvPr>
          <p:cNvSpPr txBox="1"/>
          <p:nvPr/>
        </p:nvSpPr>
        <p:spPr>
          <a:xfrm>
            <a:off x="335280" y="1859339"/>
            <a:ext cx="859536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Business Impact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Revenue Growth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Business hubs like </a:t>
            </a:r>
            <a:r>
              <a:rPr lang="en-US" b="1" dirty="0"/>
              <a:t>Surat</a:t>
            </a:r>
            <a:r>
              <a:rPr lang="en-US" dirty="0"/>
              <a:t> and </a:t>
            </a:r>
            <a:r>
              <a:rPr lang="en-US" b="1" dirty="0"/>
              <a:t>Lucknow</a:t>
            </a:r>
            <a:r>
              <a:rPr lang="en-US" dirty="0"/>
              <a:t> project a 10-15% increase in annual revenue due to high repeat travel rates.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Tourism cities like </a:t>
            </a:r>
            <a:r>
              <a:rPr lang="en-US" b="1" dirty="0"/>
              <a:t>Jaipur</a:t>
            </a:r>
            <a:r>
              <a:rPr lang="en-US" dirty="0"/>
              <a:t> and </a:t>
            </a:r>
            <a:r>
              <a:rPr lang="en-US" b="1" dirty="0"/>
              <a:t>Kochi</a:t>
            </a:r>
            <a:r>
              <a:rPr lang="en-US" dirty="0"/>
              <a:t> contribute significant seasonal revenue, accounting for 30% of total revenue during peak months.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Operational Efficiency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Consistent resource allocation in business cities ensures demand-supply balance.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Seasonal adjustments in tourism cities optimize vehicle utilization and reduce idle time.</a:t>
            </a:r>
          </a:p>
        </p:txBody>
      </p:sp>
    </p:spTree>
    <p:extLst>
      <p:ext uri="{BB962C8B-B14F-4D97-AF65-F5344CB8AC3E}">
        <p14:creationId xmlns:p14="http://schemas.microsoft.com/office/powerpoint/2010/main" val="299009858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939894-7775-AD23-FFB7-84C02790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196"/>
            <a:ext cx="9144000" cy="38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0275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5FBC57-A9F1-B0C6-8040-E3751FD88CDC}"/>
              </a:ext>
            </a:extLst>
          </p:cNvPr>
          <p:cNvSpPr/>
          <p:nvPr/>
        </p:nvSpPr>
        <p:spPr>
          <a:xfrm>
            <a:off x="382497" y="3749666"/>
            <a:ext cx="451354" cy="4329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Objectives and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2096064"/>
            <a:ext cx="7765322" cy="3695136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 sz="2400"/>
            </a:pPr>
            <a:r>
              <a:rPr sz="2200" dirty="0">
                <a:solidFill>
                  <a:srgbClr val="FFC000"/>
                </a:solidFill>
              </a:rPr>
              <a:t>Objective:</a:t>
            </a:r>
            <a:r>
              <a:rPr sz="2200" dirty="0"/>
              <a:t> Deliver actionable insights for operational efficiency, customer satisfaction, and revenue growth.</a:t>
            </a:r>
            <a:endParaRPr lang="en-IN" sz="2200" dirty="0"/>
          </a:p>
          <a:p>
            <a:pPr marL="0" indent="0">
              <a:buNone/>
              <a:defRPr sz="2400"/>
            </a:pPr>
            <a:endParaRPr sz="2200" dirty="0"/>
          </a:p>
          <a:p>
            <a:pPr>
              <a:defRPr sz="2400"/>
            </a:pPr>
            <a:r>
              <a:rPr sz="2200" dirty="0">
                <a:solidFill>
                  <a:srgbClr val="FFC000"/>
                </a:solidFill>
              </a:rPr>
              <a:t>Key Goals</a:t>
            </a:r>
            <a:r>
              <a:rPr sz="2200" dirty="0"/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Analysis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Evaluate trip data, passenger behavior, and   ..    Driver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Optimization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Identify areas to improve revenue and …..satisfaction.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   Recommendations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Actionable steps to achieve business goals. </a:t>
            </a:r>
          </a:p>
          <a:p>
            <a:pPr>
              <a:defRPr sz="2400"/>
            </a:pPr>
            <a:endParaRPr lang="en-US" dirty="0"/>
          </a:p>
        </p:txBody>
      </p:sp>
      <p:sp>
        <p:nvSpPr>
          <p:cNvPr id="12" name="Graphic 7" descr="Magnifying glass with solid fill">
            <a:extLst>
              <a:ext uri="{FF2B5EF4-FFF2-40B4-BE49-F238E27FC236}">
                <a16:creationId xmlns:a16="http://schemas.microsoft.com/office/drawing/2014/main" id="{DC6AB6FC-7666-3FC4-D2F4-62B8A8A56EE2}"/>
              </a:ext>
            </a:extLst>
          </p:cNvPr>
          <p:cNvSpPr/>
          <p:nvPr/>
        </p:nvSpPr>
        <p:spPr>
          <a:xfrm>
            <a:off x="531001" y="3806011"/>
            <a:ext cx="324662" cy="324918"/>
          </a:xfrm>
          <a:custGeom>
            <a:avLst/>
            <a:gdLst>
              <a:gd name="connsiteX0" fmla="*/ 316282 w 324662"/>
              <a:gd name="connsiteY0" fmla="*/ 275564 h 324918"/>
              <a:gd name="connsiteX1" fmla="*/ 264871 w 324662"/>
              <a:gd name="connsiteY1" fmla="*/ 224153 h 324918"/>
              <a:gd name="connsiteX2" fmla="*/ 239371 w 324662"/>
              <a:gd name="connsiteY2" fmla="*/ 216338 h 324918"/>
              <a:gd name="connsiteX3" fmla="*/ 221274 w 324662"/>
              <a:gd name="connsiteY3" fmla="*/ 198242 h 324918"/>
              <a:gd name="connsiteX4" fmla="*/ 246774 w 324662"/>
              <a:gd name="connsiteY4" fmla="*/ 123387 h 324918"/>
              <a:gd name="connsiteX5" fmla="*/ 123387 w 324662"/>
              <a:gd name="connsiteY5" fmla="*/ 0 h 324918"/>
              <a:gd name="connsiteX6" fmla="*/ 0 w 324662"/>
              <a:gd name="connsiteY6" fmla="*/ 123387 h 324918"/>
              <a:gd name="connsiteX7" fmla="*/ 123387 w 324662"/>
              <a:gd name="connsiteY7" fmla="*/ 246774 h 324918"/>
              <a:gd name="connsiteX8" fmla="*/ 198242 w 324662"/>
              <a:gd name="connsiteY8" fmla="*/ 221274 h 324918"/>
              <a:gd name="connsiteX9" fmla="*/ 216338 w 324662"/>
              <a:gd name="connsiteY9" fmla="*/ 239371 h 324918"/>
              <a:gd name="connsiteX10" fmla="*/ 224153 w 324662"/>
              <a:gd name="connsiteY10" fmla="*/ 264871 h 324918"/>
              <a:gd name="connsiteX11" fmla="*/ 275564 w 324662"/>
              <a:gd name="connsiteY11" fmla="*/ 316282 h 324918"/>
              <a:gd name="connsiteX12" fmla="*/ 296129 w 324662"/>
              <a:gd name="connsiteY12" fmla="*/ 324919 h 324918"/>
              <a:gd name="connsiteX13" fmla="*/ 316693 w 324662"/>
              <a:gd name="connsiteY13" fmla="*/ 316282 h 324918"/>
              <a:gd name="connsiteX14" fmla="*/ 316282 w 324662"/>
              <a:gd name="connsiteY14" fmla="*/ 275564 h 324918"/>
              <a:gd name="connsiteX15" fmla="*/ 122976 w 324662"/>
              <a:gd name="connsiteY15" fmla="*/ 221685 h 324918"/>
              <a:gd name="connsiteX16" fmla="*/ 24266 w 324662"/>
              <a:gd name="connsiteY16" fmla="*/ 122976 h 324918"/>
              <a:gd name="connsiteX17" fmla="*/ 122976 w 324662"/>
              <a:gd name="connsiteY17" fmla="*/ 24266 h 324918"/>
              <a:gd name="connsiteX18" fmla="*/ 221685 w 324662"/>
              <a:gd name="connsiteY18" fmla="*/ 122976 h 324918"/>
              <a:gd name="connsiteX19" fmla="*/ 122976 w 324662"/>
              <a:gd name="connsiteY19" fmla="*/ 221685 h 32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4662" h="324918">
                <a:moveTo>
                  <a:pt x="316282" y="275564"/>
                </a:moveTo>
                <a:lnTo>
                  <a:pt x="264871" y="224153"/>
                </a:lnTo>
                <a:cubicBezTo>
                  <a:pt x="257879" y="217161"/>
                  <a:pt x="248419" y="214693"/>
                  <a:pt x="239371" y="216338"/>
                </a:cubicBezTo>
                <a:lnTo>
                  <a:pt x="221274" y="198242"/>
                </a:lnTo>
                <a:cubicBezTo>
                  <a:pt x="237314" y="177677"/>
                  <a:pt x="246774" y="151355"/>
                  <a:pt x="246774" y="123387"/>
                </a:cubicBezTo>
                <a:cubicBezTo>
                  <a:pt x="246774" y="55524"/>
                  <a:pt x="191250" y="0"/>
                  <a:pt x="123387" y="0"/>
                </a:cubicBezTo>
                <a:cubicBezTo>
                  <a:pt x="55524" y="0"/>
                  <a:pt x="0" y="55524"/>
                  <a:pt x="0" y="123387"/>
                </a:cubicBezTo>
                <a:cubicBezTo>
                  <a:pt x="0" y="191250"/>
                  <a:pt x="55524" y="246774"/>
                  <a:pt x="123387" y="246774"/>
                </a:cubicBezTo>
                <a:cubicBezTo>
                  <a:pt x="151355" y="246774"/>
                  <a:pt x="177266" y="237314"/>
                  <a:pt x="198242" y="221274"/>
                </a:cubicBezTo>
                <a:lnTo>
                  <a:pt x="216338" y="239371"/>
                </a:lnTo>
                <a:cubicBezTo>
                  <a:pt x="214693" y="248419"/>
                  <a:pt x="217161" y="257879"/>
                  <a:pt x="224153" y="264871"/>
                </a:cubicBezTo>
                <a:lnTo>
                  <a:pt x="275564" y="316282"/>
                </a:lnTo>
                <a:cubicBezTo>
                  <a:pt x="281322" y="322040"/>
                  <a:pt x="288725" y="324919"/>
                  <a:pt x="296129" y="324919"/>
                </a:cubicBezTo>
                <a:cubicBezTo>
                  <a:pt x="303532" y="324919"/>
                  <a:pt x="310935" y="322040"/>
                  <a:pt x="316693" y="316282"/>
                </a:cubicBezTo>
                <a:cubicBezTo>
                  <a:pt x="327387" y="304766"/>
                  <a:pt x="327387" y="286669"/>
                  <a:pt x="316282" y="275564"/>
                </a:cubicBezTo>
                <a:close/>
                <a:moveTo>
                  <a:pt x="122976" y="221685"/>
                </a:moveTo>
                <a:cubicBezTo>
                  <a:pt x="68685" y="221685"/>
                  <a:pt x="24266" y="177266"/>
                  <a:pt x="24266" y="122976"/>
                </a:cubicBezTo>
                <a:cubicBezTo>
                  <a:pt x="24266" y="68685"/>
                  <a:pt x="68685" y="24266"/>
                  <a:pt x="122976" y="24266"/>
                </a:cubicBezTo>
                <a:cubicBezTo>
                  <a:pt x="177266" y="24266"/>
                  <a:pt x="221685" y="68685"/>
                  <a:pt x="221685" y="122976"/>
                </a:cubicBezTo>
                <a:cubicBezTo>
                  <a:pt x="221685" y="177266"/>
                  <a:pt x="177266" y="221685"/>
                  <a:pt x="122976" y="221685"/>
                </a:cubicBezTo>
                <a:close/>
              </a:path>
            </a:pathLst>
          </a:custGeom>
          <a:solidFill>
            <a:srgbClr val="000000"/>
          </a:solidFill>
          <a:ln w="406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DA00EB-C828-183F-3253-BDA0DBCC4B7E}"/>
              </a:ext>
            </a:extLst>
          </p:cNvPr>
          <p:cNvSpPr/>
          <p:nvPr/>
        </p:nvSpPr>
        <p:spPr>
          <a:xfrm>
            <a:off x="398083" y="4382688"/>
            <a:ext cx="457580" cy="3803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D70102-6BED-2699-4771-5858146C5538}"/>
              </a:ext>
            </a:extLst>
          </p:cNvPr>
          <p:cNvSpPr/>
          <p:nvPr/>
        </p:nvSpPr>
        <p:spPr>
          <a:xfrm>
            <a:off x="366911" y="4994257"/>
            <a:ext cx="482526" cy="38038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Graphic 13" descr="Single gear with solid fill">
            <a:extLst>
              <a:ext uri="{FF2B5EF4-FFF2-40B4-BE49-F238E27FC236}">
                <a16:creationId xmlns:a16="http://schemas.microsoft.com/office/drawing/2014/main" id="{6BB5A558-54E7-017C-7A73-2DCEBAEFC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655" y="4373838"/>
            <a:ext cx="451354" cy="451354"/>
          </a:xfrm>
          <a:prstGeom prst="rect">
            <a:avLst/>
          </a:prstGeom>
        </p:spPr>
      </p:pic>
      <p:pic>
        <p:nvPicPr>
          <p:cNvPr id="16" name="Graphic 15" descr="Bullseye with solid fill">
            <a:extLst>
              <a:ext uri="{FF2B5EF4-FFF2-40B4-BE49-F238E27FC236}">
                <a16:creationId xmlns:a16="http://schemas.microsoft.com/office/drawing/2014/main" id="{C514E236-035B-FFB4-EBBD-4AC64C8B1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655" y="4985334"/>
            <a:ext cx="432924" cy="43292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959E8-A196-AA10-00AB-59FB6B99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0"/>
            <a:ext cx="9144000" cy="708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86554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E40CA-E983-6AE2-55CE-5E75AF76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0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95897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A5042-213F-62F4-ACB2-7DAB56183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1926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50544B-0FC4-A712-057B-9D8A9E75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" y="1318918"/>
            <a:ext cx="904048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4528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BDF5F-EAC6-B497-F547-E3BB0C96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00625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6C603-260A-76A9-32CD-EF60B58A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676"/>
            <a:ext cx="9144000" cy="382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31186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8B5B4-4901-54C1-F5FA-1844F6BF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99597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A0DB0-FD15-4B7C-9228-93E2585A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62" y="1595181"/>
            <a:ext cx="8783276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48674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C36F8-8BA4-792B-319B-87E909C34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120"/>
            <a:ext cx="9144000" cy="69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80190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B2C8DD-9077-6910-8EF8-0C2903FAB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991"/>
            <a:ext cx="9144000" cy="58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829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332" y="1790920"/>
            <a:ext cx="7765322" cy="4010439"/>
          </a:xfrm>
        </p:spPr>
        <p:txBody>
          <a:bodyPr>
            <a:normAutofit fontScale="92500" lnSpcReduction="20000"/>
          </a:bodyPr>
          <a:lstStyle/>
          <a:p>
            <a:endParaRPr dirty="0"/>
          </a:p>
          <a:p>
            <a:pPr>
              <a:defRPr sz="2400"/>
            </a:pPr>
            <a:r>
              <a:rPr sz="2800" dirty="0">
                <a:solidFill>
                  <a:srgbClr val="FFC000"/>
                </a:solidFill>
              </a:rPr>
              <a:t>Data Sources</a:t>
            </a:r>
            <a:r>
              <a:rPr dirty="0"/>
              <a:t>: CSV files from operational databases.</a:t>
            </a:r>
          </a:p>
          <a:p>
            <a:pPr>
              <a:defRPr sz="2400"/>
            </a:pPr>
            <a:r>
              <a:rPr sz="2800" dirty="0">
                <a:solidFill>
                  <a:srgbClr val="FFC000"/>
                </a:solidFill>
              </a:rPr>
              <a:t>Storage Location</a:t>
            </a:r>
            <a:r>
              <a:rPr dirty="0"/>
              <a:t>: Data stored in a local/SQL database integrated into Power BI.</a:t>
            </a:r>
          </a:p>
          <a:p>
            <a:pPr>
              <a:defRPr sz="2400"/>
            </a:pPr>
            <a:r>
              <a:rPr sz="2800" dirty="0">
                <a:solidFill>
                  <a:srgbClr val="FFC000"/>
                </a:solidFill>
              </a:rPr>
              <a:t>Update Frequency</a:t>
            </a:r>
            <a:r>
              <a:rPr dirty="0"/>
              <a:t>: Monthly data refresh cycle.</a:t>
            </a:r>
          </a:p>
          <a:p>
            <a:pPr>
              <a:defRPr sz="2400"/>
            </a:pPr>
            <a:r>
              <a:rPr sz="2800" dirty="0">
                <a:solidFill>
                  <a:srgbClr val="FFC000"/>
                </a:solidFill>
              </a:rPr>
              <a:t>ETL Tool</a:t>
            </a:r>
            <a:r>
              <a:rPr dirty="0"/>
              <a:t>: Power Query used for data cleaning and transformation.</a:t>
            </a:r>
          </a:p>
          <a:p>
            <a:pPr>
              <a:defRPr sz="2400"/>
            </a:pPr>
            <a:r>
              <a:rPr sz="2800" dirty="0">
                <a:solidFill>
                  <a:srgbClr val="FFC000"/>
                </a:solidFill>
              </a:rPr>
              <a:t>Challenges:</a:t>
            </a:r>
            <a:r>
              <a:rPr dirty="0"/>
              <a:t> Missing values, duplicate entries, and data inconsistencies resolved with Power Query.</a:t>
            </a:r>
          </a:p>
        </p:txBody>
      </p:sp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4CE0C-7A1B-4FC3-B16D-096D1C05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02694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Analysis and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dirty="0"/>
          </a:p>
          <a:p>
            <a:pPr>
              <a:defRPr sz="2400"/>
            </a:pPr>
            <a:r>
              <a:rPr dirty="0"/>
              <a:t>Primary Analysis:</a:t>
            </a:r>
          </a:p>
          <a:p>
            <a:pPr>
              <a:defRPr sz="2400"/>
            </a:pPr>
            <a:r>
              <a:rPr dirty="0"/>
              <a:t>- Top 3 Cities: Highest Revenue and RPR%.</a:t>
            </a:r>
          </a:p>
          <a:p>
            <a:pPr>
              <a:defRPr sz="2400"/>
            </a:pPr>
            <a:r>
              <a:rPr dirty="0"/>
              <a:t>- Seasonal Trends: Demand peaks in May and December.</a:t>
            </a:r>
          </a:p>
          <a:p>
            <a:pPr>
              <a:defRPr sz="2400"/>
            </a:pPr>
            <a:r>
              <a:rPr dirty="0"/>
              <a:t>- Weekend vs. Weekday Trends: 40% higher weekend demand.</a:t>
            </a:r>
          </a:p>
          <a:p>
            <a:pPr>
              <a:defRPr sz="2400"/>
            </a:pPr>
            <a:r>
              <a:rPr dirty="0"/>
              <a:t>Secondary Analysis:</a:t>
            </a:r>
          </a:p>
          <a:p>
            <a:pPr>
              <a:defRPr sz="2400"/>
            </a:pPr>
            <a:r>
              <a:rPr dirty="0"/>
              <a:t>- Factors influencing RPR%: Service quality, pricing, and city demographics.</a:t>
            </a:r>
          </a:p>
          <a:p>
            <a:pPr>
              <a:defRPr sz="2400"/>
            </a:pPr>
            <a:r>
              <a:rPr dirty="0"/>
              <a:t>- Tourism vs. Business Impact: Higher demand during festivals in tourism-heavy cities.</a:t>
            </a:r>
          </a:p>
        </p:txBody>
      </p:sp>
    </p:spTree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595" y="13374"/>
            <a:ext cx="7765321" cy="1326321"/>
          </a:xfrm>
        </p:spPr>
        <p:txBody>
          <a:bodyPr>
            <a:normAutofit/>
          </a:bodyPr>
          <a:lstStyle/>
          <a:p>
            <a:r>
              <a:rPr dirty="0"/>
              <a:t>Recommendations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05886B-45E6-4DF8-721B-7F30B4420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99" y="929249"/>
            <a:ext cx="8909022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Service Enhancements for Repeat Passengers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Reward programs for high RPR% cities (e.g., Jaipur and Kochi).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for service quality improvement in cities with low ratings.(Surat and Vadodara.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Targeted Campaigns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Tourism-focused incentives in Jaipur during peak months.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Promotions for business cities like Chandigarh to retain corporate clients.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Resource Allocation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Increase resources during high-demand months in tourist cities.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Introduce cost-saving ride options during offseason periods in cities like Mysore.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Data-Driven Pricing Models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Address fare inefficiencies in cities like Vadodara by aligning trip distance and pricing.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 dynamic pricing in Jaipur and Kochi during peak periods.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4A8F5-F221-6295-D3D0-0077336C20D3}"/>
              </a:ext>
            </a:extLst>
          </p:cNvPr>
          <p:cNvSpPr txBox="1"/>
          <p:nvPr/>
        </p:nvSpPr>
        <p:spPr>
          <a:xfrm>
            <a:off x="284205" y="1071082"/>
            <a:ext cx="85755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. BUSINESS IMPACT (PROJECTED)</a:t>
            </a:r>
          </a:p>
          <a:p>
            <a:pPr algn="ctr"/>
            <a:endParaRPr lang="en-US" sz="3600" b="1" dirty="0">
              <a:latin typeface="+mj-lt"/>
            </a:endParaRPr>
          </a:p>
          <a:p>
            <a:pPr algn="ctr"/>
            <a:endParaRPr lang="en-US" sz="3600" b="1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Revenue Growth</a:t>
            </a:r>
            <a:r>
              <a:rPr lang="en-US" b="1" dirty="0"/>
              <a:t>:</a:t>
            </a:r>
            <a:r>
              <a:rPr lang="en-US" dirty="0"/>
              <a:t> Optimizing pricing could improve revenue per trip by </a:t>
            </a:r>
            <a:r>
              <a:rPr lang="en-US" dirty="0">
                <a:solidFill>
                  <a:srgbClr val="92D050"/>
                </a:solidFill>
              </a:rPr>
              <a:t>10–15%</a:t>
            </a:r>
            <a:r>
              <a:rPr lang="en-US" dirty="0"/>
              <a:t> in low-performing cities.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Retention Strategies</a:t>
            </a:r>
            <a:r>
              <a:rPr lang="en-US" b="1" dirty="0"/>
              <a:t>:</a:t>
            </a:r>
            <a:r>
              <a:rPr lang="en-US" dirty="0"/>
              <a:t> Boosting repeat passenger loyalty </a:t>
            </a:r>
            <a:r>
              <a:rPr lang="en-US" dirty="0">
                <a:solidFill>
                  <a:srgbClr val="92D050"/>
                </a:solidFill>
              </a:rPr>
              <a:t>by 20% </a:t>
            </a:r>
            <a:r>
              <a:rPr lang="en-US" dirty="0"/>
              <a:t>may increase overall revenue by ₹50+ L per month.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Operational Savings</a:t>
            </a:r>
            <a:r>
              <a:rPr lang="en-US" b="1" dirty="0"/>
              <a:t>:</a:t>
            </a:r>
            <a:r>
              <a:rPr lang="en-US" dirty="0"/>
              <a:t> Improved fleet utilization in Coimbatore and Surat can reduce costs </a:t>
            </a:r>
            <a:r>
              <a:rPr lang="en-US" dirty="0">
                <a:solidFill>
                  <a:srgbClr val="92D050"/>
                </a:solidFill>
              </a:rPr>
              <a:t>by 8–12%.</a:t>
            </a:r>
          </a:p>
        </p:txBody>
      </p:sp>
    </p:spTree>
    <p:extLst>
      <p:ext uri="{BB962C8B-B14F-4D97-AF65-F5344CB8AC3E}">
        <p14:creationId xmlns:p14="http://schemas.microsoft.com/office/powerpoint/2010/main" val="4007658063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39D9AE-92F8-5952-7DF7-CF34C99F1877}"/>
              </a:ext>
            </a:extLst>
          </p:cNvPr>
          <p:cNvSpPr txBox="1"/>
          <p:nvPr/>
        </p:nvSpPr>
        <p:spPr>
          <a:xfrm>
            <a:off x="1778000" y="847764"/>
            <a:ext cx="539496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400" b="1" dirty="0">
                <a:latin typeface="+mj-lt"/>
                <a:cs typeface="Segoe UI" panose="020B0502040204020203" pitchFamily="34" charset="0"/>
              </a:rPr>
              <a:t>FUTURE STRATEGIES</a:t>
            </a:r>
            <a:endParaRPr lang="en-IN" sz="34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ACA1D8-217C-45D7-CDE0-C7AC7B36EE0A}"/>
              </a:ext>
            </a:extLst>
          </p:cNvPr>
          <p:cNvSpPr txBox="1"/>
          <p:nvPr/>
        </p:nvSpPr>
        <p:spPr>
          <a:xfrm>
            <a:off x="340360" y="1725901"/>
            <a:ext cx="8463280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 sz="2400"/>
            </a:pPr>
            <a:r>
              <a:rPr lang="en-US" sz="1700" dirty="0">
                <a:cs typeface="Segoe UI" panose="020B0502040204020203" pitchFamily="34" charset="0"/>
              </a:rPr>
              <a:t>Partner with local businesses for cross-promotions with Exclusive partnerships with hotels , malls, Corporate offices with eye- catching discounts</a:t>
            </a:r>
          </a:p>
          <a:p>
            <a:pPr>
              <a:defRPr sz="2400"/>
            </a:pPr>
            <a:endParaRPr lang="en-US" sz="1700" dirty="0"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  <a:defRPr sz="2400"/>
            </a:pPr>
            <a:endParaRPr lang="en-US" sz="1700" dirty="0">
              <a:cs typeface="Segoe UI" panose="020B0502040204020203" pitchFamily="34" charset="0"/>
            </a:endParaRPr>
          </a:p>
          <a:p>
            <a:pPr>
              <a:defRPr sz="2400"/>
            </a:pPr>
            <a:r>
              <a:rPr lang="en-US" sz="1700" dirty="0">
                <a:cs typeface="Segoe UI" panose="020B0502040204020203" pitchFamily="34" charset="0"/>
              </a:rPr>
              <a:t>-   Explore emerging trends like EV adoption with pilot program in selected cities </a:t>
            </a:r>
          </a:p>
          <a:p>
            <a:pPr>
              <a:defRPr sz="2400"/>
            </a:pPr>
            <a:r>
              <a:rPr lang="en-US" sz="1700" dirty="0">
                <a:cs typeface="Segoe UI" panose="020B0502040204020203" pitchFamily="34" charset="0"/>
              </a:rPr>
              <a:t>-Introduction of Eco –friendly initiatives like electric- car sharing program and eco- friendly materials.</a:t>
            </a:r>
          </a:p>
          <a:p>
            <a:pPr>
              <a:defRPr sz="2400"/>
            </a:pPr>
            <a:endParaRPr lang="en-US" sz="1700" dirty="0">
              <a:cs typeface="Segoe UI" panose="020B0502040204020203" pitchFamily="34" charset="0"/>
            </a:endParaRPr>
          </a:p>
          <a:p>
            <a:pPr>
              <a:defRPr sz="2400"/>
            </a:pPr>
            <a:endParaRPr lang="en-US" sz="1700" dirty="0"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  <a:defRPr sz="2400"/>
            </a:pPr>
            <a:r>
              <a:rPr lang="en-US" sz="1700" dirty="0">
                <a:cs typeface="Segoe UI" panose="020B0502040204020203" pitchFamily="34" charset="0"/>
              </a:rPr>
              <a:t>Data collection upon customer </a:t>
            </a:r>
            <a:r>
              <a:rPr lang="en-US" sz="1700" dirty="0" err="1">
                <a:cs typeface="Segoe UI" panose="020B0502040204020203" pitchFamily="34" charset="0"/>
              </a:rPr>
              <a:t>behaviour</a:t>
            </a:r>
            <a:r>
              <a:rPr lang="en-US" sz="1700" dirty="0">
                <a:cs typeface="Segoe UI" panose="020B0502040204020203" pitchFamily="34" charset="0"/>
              </a:rPr>
              <a:t> like ride frequency, peak hours, popular routes, and customer feedback.</a:t>
            </a:r>
          </a:p>
          <a:p>
            <a:pPr marL="285750" indent="-285750">
              <a:buFontTx/>
              <a:buChar char="-"/>
              <a:defRPr sz="2400"/>
            </a:pPr>
            <a:r>
              <a:rPr lang="en-US" sz="1700" dirty="0">
                <a:cs typeface="Segoe UI" panose="020B0502040204020203" pitchFamily="34" charset="0"/>
              </a:rPr>
              <a:t> • Operational Efficiency Data: Track driver performance, vehicle utilization rates, and maintenance schedule.</a:t>
            </a:r>
          </a:p>
          <a:p>
            <a:pPr>
              <a:defRPr sz="2400"/>
            </a:pPr>
            <a:endParaRPr lang="en-US" sz="1700" dirty="0">
              <a:cs typeface="Segoe UI" panose="020B0502040204020203" pitchFamily="34" charset="0"/>
            </a:endParaRPr>
          </a:p>
          <a:p>
            <a:pPr>
              <a:defRPr sz="2400"/>
            </a:pPr>
            <a:br>
              <a:rPr lang="en-US" sz="1700" dirty="0">
                <a:cs typeface="Segoe UI" panose="020B0502040204020203" pitchFamily="34" charset="0"/>
              </a:rPr>
            </a:br>
            <a:r>
              <a:rPr lang="en-US" sz="1700" dirty="0">
                <a:cs typeface="Segoe UI" panose="020B0502040204020203" pitchFamily="34" charset="0"/>
              </a:rPr>
              <a:t>•   Market Trends Data: Monitor competitor performance, customer preferences, and regional demand shifts to stay ahead of the market curve.</a:t>
            </a:r>
          </a:p>
        </p:txBody>
      </p:sp>
    </p:spTree>
    <p:extLst>
      <p:ext uri="{BB962C8B-B14F-4D97-AF65-F5344CB8AC3E}">
        <p14:creationId xmlns:p14="http://schemas.microsoft.com/office/powerpoint/2010/main" val="1463977934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resentation whiteboard sign on yellow background for ...">
            <a:extLst>
              <a:ext uri="{FF2B5EF4-FFF2-40B4-BE49-F238E27FC236}">
                <a16:creationId xmlns:a16="http://schemas.microsoft.com/office/drawing/2014/main" id="{C06AF494-4242-279E-35F5-33C4D56A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" y="0"/>
            <a:ext cx="8950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547760"/>
      </p:ext>
    </p:extLst>
  </p:cSld>
  <p:clrMapOvr>
    <a:masterClrMapping/>
  </p:clrMapOvr>
  <p:transition spd="slow" advTm="125296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BA1B7-125C-76D0-D068-1432DFBD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-101600"/>
            <a:ext cx="8737600" cy="731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9699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791263"/>
            <a:ext cx="7765322" cy="4152335"/>
          </a:xfrm>
        </p:spPr>
        <p:txBody>
          <a:bodyPr>
            <a:normAutofit fontScale="55000" lnSpcReduction="20000"/>
          </a:bodyPr>
          <a:lstStyle/>
          <a:p>
            <a:endParaRPr dirty="0"/>
          </a:p>
          <a:p>
            <a:pPr>
              <a:defRPr sz="2400"/>
            </a:pPr>
            <a:r>
              <a:rPr sz="4400" dirty="0">
                <a:solidFill>
                  <a:srgbClr val="FFC000"/>
                </a:solidFill>
              </a:rPr>
              <a:t>Transformation Steps:</a:t>
            </a:r>
          </a:p>
          <a:p>
            <a:pPr>
              <a:defRPr sz="2400"/>
            </a:pPr>
            <a:r>
              <a:rPr sz="3200" dirty="0"/>
              <a:t>- Handled missing data (e.g., passenger ratings).</a:t>
            </a:r>
          </a:p>
          <a:p>
            <a:pPr>
              <a:defRPr sz="2400"/>
            </a:pPr>
            <a:r>
              <a:rPr sz="3200" dirty="0"/>
              <a:t>- Resolved cardinality issues in Power BI relationships.</a:t>
            </a:r>
          </a:p>
          <a:p>
            <a:pPr>
              <a:defRPr sz="2400"/>
            </a:pPr>
            <a:r>
              <a:rPr sz="3200" dirty="0"/>
              <a:t>- Created calculated columns (e.g., Revenue per Trip).</a:t>
            </a:r>
          </a:p>
          <a:p>
            <a:pPr>
              <a:defRPr sz="2400"/>
            </a:pPr>
            <a:r>
              <a:rPr sz="4400" dirty="0">
                <a:solidFill>
                  <a:srgbClr val="FFC000"/>
                </a:solidFill>
              </a:rPr>
              <a:t>Challenges:</a:t>
            </a:r>
          </a:p>
          <a:p>
            <a:pPr>
              <a:defRPr sz="2400"/>
            </a:pPr>
            <a:r>
              <a:rPr sz="3200" dirty="0"/>
              <a:t>- Complex relationships requiring adjustments to </a:t>
            </a:r>
            <a:r>
              <a:rPr sz="3200" dirty="0">
                <a:solidFill>
                  <a:schemeClr val="accent5"/>
                </a:solidFill>
              </a:rPr>
              <a:t>Many-to-Many joins</a:t>
            </a:r>
            <a:r>
              <a:rPr sz="3200" dirty="0"/>
              <a:t>.</a:t>
            </a:r>
          </a:p>
          <a:p>
            <a:pPr>
              <a:defRPr sz="2400"/>
            </a:pPr>
            <a:r>
              <a:rPr sz="3200" dirty="0"/>
              <a:t>- Handling large datasets with efficient measures.</a:t>
            </a:r>
          </a:p>
          <a:p>
            <a:pPr>
              <a:defRPr sz="2400"/>
            </a:pPr>
            <a:r>
              <a:rPr sz="4400" dirty="0">
                <a:solidFill>
                  <a:srgbClr val="FFC000"/>
                </a:solidFill>
              </a:rPr>
              <a:t>Tools Used: </a:t>
            </a:r>
            <a:r>
              <a:rPr sz="3200" dirty="0"/>
              <a:t>Power Query, Python </a:t>
            </a:r>
            <a:r>
              <a:rPr lang="en-IN" sz="3200"/>
              <a:t>pandas</a:t>
            </a:r>
          </a:p>
          <a:p>
            <a:pPr>
              <a:defRPr sz="2400"/>
            </a:pPr>
            <a:r>
              <a:rPr lang="en-IN" sz="3200"/>
              <a:t> </a:t>
            </a:r>
            <a:r>
              <a:rPr sz="3200" dirty="0"/>
              <a:t>for preprocessing, SQL for ad-hoc queries.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346" y="1706880"/>
            <a:ext cx="7765322" cy="5222240"/>
          </a:xfrm>
        </p:spPr>
        <p:txBody>
          <a:bodyPr>
            <a:normAutofit fontScale="62500" lnSpcReduction="20000"/>
          </a:bodyPr>
          <a:lstStyle/>
          <a:p>
            <a:endParaRPr dirty="0"/>
          </a:p>
          <a:p>
            <a:pPr>
              <a:defRPr sz="2400"/>
            </a:pPr>
            <a:r>
              <a:rPr sz="3800" dirty="0">
                <a:solidFill>
                  <a:srgbClr val="FFC000"/>
                </a:solidFill>
              </a:rPr>
              <a:t>Approach:</a:t>
            </a:r>
          </a:p>
          <a:p>
            <a:pPr>
              <a:defRPr sz="2400"/>
            </a:pPr>
            <a:r>
              <a:rPr sz="3200" dirty="0"/>
              <a:t>- Star schema for optimized data modeling.</a:t>
            </a:r>
          </a:p>
          <a:p>
            <a:pPr>
              <a:defRPr sz="2400"/>
            </a:pPr>
            <a:r>
              <a:rPr sz="3200" dirty="0"/>
              <a:t>- Relationships: </a:t>
            </a:r>
            <a:r>
              <a:rPr sz="3200" dirty="0" err="1"/>
              <a:t>fact_trips</a:t>
            </a:r>
            <a:r>
              <a:rPr sz="3200" dirty="0"/>
              <a:t> linked to dimension tables like </a:t>
            </a:r>
            <a:r>
              <a:rPr sz="3200" dirty="0" err="1"/>
              <a:t>dim_city</a:t>
            </a:r>
            <a:r>
              <a:rPr sz="3200" dirty="0"/>
              <a:t>, </a:t>
            </a:r>
            <a:r>
              <a:rPr sz="3200" dirty="0" err="1"/>
              <a:t>dim_date</a:t>
            </a:r>
            <a:r>
              <a:rPr sz="3200" dirty="0"/>
              <a:t>, etc.</a:t>
            </a:r>
          </a:p>
          <a:p>
            <a:pPr>
              <a:defRPr sz="2400"/>
            </a:pPr>
            <a:r>
              <a:rPr sz="3800" dirty="0">
                <a:solidFill>
                  <a:srgbClr val="FFC000"/>
                </a:solidFill>
              </a:rPr>
              <a:t>Best Practices:</a:t>
            </a:r>
          </a:p>
          <a:p>
            <a:pPr>
              <a:defRPr sz="2400"/>
            </a:pPr>
            <a:r>
              <a:rPr sz="3200" dirty="0"/>
              <a:t>- Avoided circular references.</a:t>
            </a:r>
          </a:p>
          <a:p>
            <a:pPr>
              <a:defRPr sz="2400"/>
            </a:pPr>
            <a:r>
              <a:rPr sz="3200" dirty="0"/>
              <a:t>- Used surrogate keys for cleaner joins.</a:t>
            </a:r>
          </a:p>
          <a:p>
            <a:pPr>
              <a:defRPr sz="2400"/>
            </a:pPr>
            <a:r>
              <a:rPr sz="3200" dirty="0"/>
              <a:t>- Managed Many-to-Many relationships with bridge tables.</a:t>
            </a:r>
          </a:p>
          <a:p>
            <a:pPr>
              <a:defRPr sz="2400"/>
            </a:pPr>
            <a:r>
              <a:rPr sz="3800" dirty="0">
                <a:solidFill>
                  <a:srgbClr val="FFC000"/>
                </a:solidFill>
              </a:rPr>
              <a:t>Challenges:</a:t>
            </a:r>
          </a:p>
          <a:p>
            <a:pPr>
              <a:defRPr sz="2400"/>
            </a:pPr>
            <a:r>
              <a:rPr sz="3200" dirty="0"/>
              <a:t>- Addressing high cardinality in city and date relationships.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F8C263-EAA0-6055-1861-AE3A7324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7536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2287</TotalTime>
  <Words>2725</Words>
  <Application>Microsoft Office PowerPoint</Application>
  <PresentationFormat>On-screen Show (4:3)</PresentationFormat>
  <Paragraphs>294</Paragraphs>
  <Slides>55</Slides>
  <Notes>4</Notes>
  <HiddenSlides>19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Bookman Old Style</vt:lpstr>
      <vt:lpstr>Calibri</vt:lpstr>
      <vt:lpstr>Rockwell</vt:lpstr>
      <vt:lpstr>Segoe UI</vt:lpstr>
      <vt:lpstr>Damask</vt:lpstr>
      <vt:lpstr>Goodcabs Insights Project: Driving Data-Driven Decisions for Growth in Tier-2 Cities</vt:lpstr>
      <vt:lpstr>Problem Statement</vt:lpstr>
      <vt:lpstr>PowerPoint Presentation</vt:lpstr>
      <vt:lpstr>Project Objectives and Goals</vt:lpstr>
      <vt:lpstr>Data Overview</vt:lpstr>
      <vt:lpstr>PowerPoint Presentation</vt:lpstr>
      <vt:lpstr>Data Transformation</vt:lpstr>
      <vt:lpstr>Data Modeling</vt:lpstr>
      <vt:lpstr>PowerPoint Presentation</vt:lpstr>
      <vt:lpstr>Key Metrics and DAX Functions</vt:lpstr>
      <vt:lpstr>Dashboard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and Insights</vt:lpstr>
      <vt:lpstr>Recommendations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anshika porwal</cp:lastModifiedBy>
  <cp:revision>105</cp:revision>
  <dcterms:created xsi:type="dcterms:W3CDTF">2013-01-27T09:14:16Z</dcterms:created>
  <dcterms:modified xsi:type="dcterms:W3CDTF">2024-12-19T15:01:54Z</dcterms:modified>
  <cp:category/>
</cp:coreProperties>
</file>